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915" r:id="rId4"/>
  </p:sldMasterIdLst>
  <p:notesMasterIdLst>
    <p:notesMasterId r:id="rId37"/>
  </p:notesMasterIdLst>
  <p:handoutMasterIdLst>
    <p:handoutMasterId r:id="rId38"/>
  </p:handoutMasterIdLst>
  <p:sldIdLst>
    <p:sldId id="708" r:id="rId5"/>
    <p:sldId id="709" r:id="rId6"/>
    <p:sldId id="346" r:id="rId7"/>
    <p:sldId id="396" r:id="rId8"/>
    <p:sldId id="351" r:id="rId9"/>
    <p:sldId id="348" r:id="rId10"/>
    <p:sldId id="347" r:id="rId11"/>
    <p:sldId id="744" r:id="rId12"/>
    <p:sldId id="352" r:id="rId13"/>
    <p:sldId id="349" r:id="rId14"/>
    <p:sldId id="717" r:id="rId15"/>
    <p:sldId id="354" r:id="rId16"/>
    <p:sldId id="395" r:id="rId17"/>
    <p:sldId id="716" r:id="rId18"/>
    <p:sldId id="355" r:id="rId19"/>
    <p:sldId id="718" r:id="rId20"/>
    <p:sldId id="745" r:id="rId21"/>
    <p:sldId id="739" r:id="rId22"/>
    <p:sldId id="402" r:id="rId23"/>
    <p:sldId id="403" r:id="rId24"/>
    <p:sldId id="740" r:id="rId25"/>
    <p:sldId id="741" r:id="rId26"/>
    <p:sldId id="742" r:id="rId27"/>
    <p:sldId id="707" r:id="rId28"/>
    <p:sldId id="748" r:id="rId29"/>
    <p:sldId id="722" r:id="rId30"/>
    <p:sldId id="749" r:id="rId31"/>
    <p:sldId id="750" r:id="rId32"/>
    <p:sldId id="751" r:id="rId33"/>
    <p:sldId id="723" r:id="rId34"/>
    <p:sldId id="752" r:id="rId35"/>
    <p:sldId id="300" r:id="rId36"/>
  </p:sldIdLst>
  <p:sldSz cx="9144000" cy="5143500" type="screen16x9"/>
  <p:notesSz cx="6858000" cy="9144000"/>
  <p:custShowLst>
    <p:custShow name="Opt Notice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3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 autoAdjust="0"/>
    <p:restoredTop sz="75604" autoAdjust="0"/>
  </p:normalViewPr>
  <p:slideViewPr>
    <p:cSldViewPr snapToGrid="0">
      <p:cViewPr varScale="1">
        <p:scale>
          <a:sx n="141" d="100"/>
          <a:sy n="141" d="100"/>
        </p:scale>
        <p:origin x="1574" y="75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-21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-9072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7:30:28.987" idx="25">
    <p:pos x="1785" y="668"/>
    <p:text>Is "opts" OK here?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8:05:42.343" idx="30">
    <p:pos x="2445" y="672"/>
    <p:text>Spell out "E2E"?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7:32:34.495" idx="26">
    <p:pos x="2572" y="1534"/>
    <p:text>Can this be shown as RGB, which is the more typical order?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8:05:42.343" idx="30">
    <p:pos x="2445" y="672"/>
    <p:text>Spell out "E2E"?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8:17:56.008" idx="32">
    <p:pos x="1363" y="90"/>
    <p:text>Please provide a slide title. I added placeholder text, which is the same as the divider page text. Thanks.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7T19:08:04.322" idx="27">
    <p:pos x="10" y="10"/>
    <p:text>this looks incomplete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2018-09-10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2018-09-10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10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78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4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9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2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4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0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9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75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2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95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7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1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8" y="383170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4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lang="en-US" sz="1600" b="0" i="0" kern="1200" baseline="0" dirty="0" smtClean="0">
                <a:solidFill>
                  <a:srgbClr val="F3D54E"/>
                </a:solidFill>
                <a:latin typeface="Intel Clear"/>
                <a:ea typeface="+mn-ea"/>
                <a:cs typeface="Intel Clear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54027" y="2479534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50pt Intel Clear Title</a:t>
            </a:r>
            <a:br>
              <a:rPr lang="en-US" dirty="0"/>
            </a:br>
            <a:r>
              <a:rPr lang="en-US" dirty="0"/>
              <a:t>with Radial Gradient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54027" y="4669919"/>
            <a:ext cx="394659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2000" dirty="0">
                <a:solidFill>
                  <a:prstClr val="white">
                    <a:alpha val="80000"/>
                  </a:prstClr>
                </a:solidFill>
                <a:cs typeface="Intel Clear"/>
              </a:rPr>
              <a:t>Core and Visual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144728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4" y="2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4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60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4" y="3461259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900"/>
              </a:spcBef>
              <a:buNone/>
              <a:defRPr sz="12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415093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4000" b="0" spc="10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/>
              <a:t>40pt Intel Clear</a:t>
            </a:r>
            <a:br>
              <a:rPr lang="en-US" spc="0" dirty="0"/>
            </a:br>
            <a:r>
              <a:rPr lang="en-US" spc="0" dirty="0"/>
              <a:t>White Section Break</a:t>
            </a:r>
          </a:p>
        </p:txBody>
      </p:sp>
    </p:spTree>
    <p:extLst>
      <p:ext uri="{BB962C8B-B14F-4D97-AF65-F5344CB8AC3E}">
        <p14:creationId xmlns:p14="http://schemas.microsoft.com/office/powerpoint/2010/main" val="645460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4" y="3461259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2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8337" y="2415093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4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/>
              <a:t>40pt Intel Clear</a:t>
            </a:r>
            <a:br>
              <a:rPr lang="en-US" spc="0" dirty="0"/>
            </a:br>
            <a:r>
              <a:rPr lang="en-US" spc="0" dirty="0"/>
              <a:t>Blue Section Break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89229"/>
            <a:ext cx="23740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1200" dirty="0" smtClean="0">
                <a:solidFill>
                  <a:prstClr val="white"/>
                </a:solidFill>
                <a:cs typeface="Intel Clear"/>
              </a:rPr>
              <a:t>Core and Visual Computing Group</a:t>
            </a:r>
            <a:endParaRPr lang="en-US" sz="1200" dirty="0">
              <a:solidFill>
                <a:prstClr val="white"/>
              </a:solidFill>
              <a:cs typeface="Intel Clear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95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3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101795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25345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7147" y="2220745"/>
            <a:ext cx="8696854" cy="1021556"/>
          </a:xfrm>
        </p:spPr>
        <p:txBody>
          <a:bodyPr anchor="b" anchorCtr="0">
            <a:noAutofit/>
          </a:bodyPr>
          <a:lstStyle>
            <a:lvl1pPr algn="l">
              <a:lnSpc>
                <a:spcPts val="5500"/>
              </a:lnSpc>
              <a:spcBef>
                <a:spcPts val="2400"/>
              </a:spcBef>
              <a:defRPr sz="4000" b="0" cap="none" spc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40pt Intel Clear Blue Section Break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80105"/>
            <a:ext cx="23740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1200" dirty="0" smtClean="0">
                <a:solidFill>
                  <a:prstClr val="white"/>
                </a:solidFill>
                <a:cs typeface="Intel Clear"/>
              </a:rPr>
              <a:t>Core and Visual Computing Group</a:t>
            </a:r>
            <a:endParaRPr lang="en-US" sz="1200" dirty="0">
              <a:solidFill>
                <a:prstClr val="white"/>
              </a:solidFill>
              <a:cs typeface="Intel Clear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17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079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6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3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454027" y="4895016"/>
            <a:ext cx="158376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800" dirty="0" smtClean="0">
                <a:solidFill>
                  <a:prstClr val="white"/>
                </a:solidFill>
                <a:cs typeface="Intel Clear"/>
              </a:rPr>
              <a:t>Core and Visual Computing </a:t>
            </a:r>
            <a:r>
              <a:rPr lang="en-US" sz="800" dirty="0">
                <a:solidFill>
                  <a:prstClr val="white"/>
                </a:solidFill>
                <a:cs typeface="Intel Clear"/>
              </a:rPr>
              <a:t>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50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_experience_wht_rgb_30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33" y="1693327"/>
            <a:ext cx="2085380" cy="211387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4027" y="4895016"/>
            <a:ext cx="158376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800" dirty="0" smtClean="0">
                <a:solidFill>
                  <a:prstClr val="white"/>
                </a:solidFill>
                <a:cs typeface="Intel Clear"/>
              </a:rPr>
              <a:t>Core and Visual Computing Group</a:t>
            </a:r>
            <a:endParaRPr lang="en-US" sz="800" dirty="0">
              <a:solidFill>
                <a:prstClr val="white"/>
              </a:solidFill>
              <a:cs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4" y="389229"/>
            <a:ext cx="2121766" cy="887284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4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900"/>
              </a:spcBef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490718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50pt Intel Clear Title</a:t>
            </a:r>
            <a:br>
              <a:rPr lang="en-US" dirty="0"/>
            </a:br>
            <a:r>
              <a:rPr lang="en-US" dirty="0"/>
              <a:t>with Radial Gradient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54027" y="4669919"/>
            <a:ext cx="394659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2000" dirty="0">
                <a:solidFill>
                  <a:prstClr val="white">
                    <a:alpha val="80000"/>
                  </a:prstClr>
                </a:solidFill>
                <a:cs typeface="Intel Clear"/>
              </a:rPr>
              <a:t>Core and Visual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423637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8" y="383170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4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3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50pt Intel Clear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38337" y="4880484"/>
            <a:ext cx="23740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1200" dirty="0" smtClean="0">
                <a:solidFill>
                  <a:prstClr val="white"/>
                </a:solidFill>
                <a:cs typeface="Intel Clear"/>
              </a:rPr>
              <a:t>Core and Visual Computing Group</a:t>
            </a:r>
            <a:endParaRPr lang="en-US" sz="1200" dirty="0">
              <a:solidFill>
                <a:prstClr val="white"/>
              </a:solidFill>
              <a:cs typeface="Intel Clear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>
            <a:lvl1pPr>
              <a:defRPr sz="8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6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sz="2800"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4" y="1203326"/>
            <a:ext cx="8228012" cy="3425825"/>
          </a:xfrm>
        </p:spPr>
        <p:txBody>
          <a:bodyPr/>
          <a:lstStyle>
            <a:lvl1pPr>
              <a:defRPr sz="1800"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  <a:endParaRPr lang="en-US" dirty="0"/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51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203325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sz="2800"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4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4" y="2843898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04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203325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5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sz="2800"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56997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4" y="1203326"/>
            <a:ext cx="8228013" cy="3425825"/>
          </a:xfrm>
        </p:spPr>
        <p:txBody>
          <a:bodyPr anchor="ctr" anchorCtr="0"/>
          <a:lstStyle>
            <a:lvl1pPr marL="190496" indent="-190496">
              <a:defRPr sz="3600" b="1" baseline="0">
                <a:solidFill>
                  <a:schemeClr val="accent2"/>
                </a:solidFill>
                <a:latin typeface="+mn-lt"/>
                <a:cs typeface="Intel Clear Light" panose="020B0404020203020204" pitchFamily="34" charset="0"/>
              </a:defRPr>
            </a:lvl1pPr>
            <a:lvl2pPr marL="417503" indent="-225419">
              <a:buFont typeface="Lucida Grande"/>
              <a:buChar char="−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783" indent="-228594"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sz="2800"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1852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19747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8" y="4975796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endParaRPr lang="en-US" sz="1000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33669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613" y="4888762"/>
            <a:ext cx="23740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189"/>
            <a:r>
              <a:rPr lang="en-US" sz="1200" dirty="0">
                <a:solidFill>
                  <a:prstClr val="white"/>
                </a:solidFill>
                <a:cs typeface="Intel Clear"/>
              </a:rPr>
              <a:t>Core and Visual Computing Group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2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4" y="1203326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8976" y="4818931"/>
            <a:ext cx="418339" cy="2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 Light" panose="020B0404020203020204" pitchFamily="34" charset="0"/>
              </a:defRPr>
            </a:lvl1pPr>
          </a:lstStyle>
          <a:p>
            <a:pPr defTabSz="457189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457189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7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</p:sldLayoutIdLst>
  <p:hf hdr="0" ft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 Light" panose="020B0404020203020204" pitchFamily="34" charset="0"/>
          <a:cs typeface="Intel Clear"/>
        </a:defRPr>
      </a:lvl1pPr>
    </p:titleStyle>
    <p:bodyStyle>
      <a:lvl1pPr marL="0" indent="0" algn="l" defTabSz="457189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19" indent="-225419" algn="l" defTabSz="457189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486" indent="-228594" algn="l" defTabSz="457189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39" indent="-228594" algn="l" defTabSz="457189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180" indent="-228594" algn="l" defTabSz="457189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intel.com/wp-content/uploads/sites/53/2018/03/IntelSWDevTools_OptimizeDLforHealthcare.pdf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Sept. 2018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8337" y="2505330"/>
            <a:ext cx="8212886" cy="1002290"/>
          </a:xfrm>
        </p:spPr>
        <p:txBody>
          <a:bodyPr/>
          <a:lstStyle/>
          <a:p>
            <a:pPr defTabSz="580904" fontAlgn="base">
              <a:spcAft>
                <a:spcPct val="0"/>
              </a:spcAft>
              <a:defRPr/>
            </a:pPr>
            <a:r>
              <a:rPr lang="en-US" spc="0" dirty="0">
                <a:solidFill>
                  <a:schemeClr val="bg1">
                    <a:alpha val="90000"/>
                  </a:schemeClr>
                </a:solidFill>
                <a:latin typeface="+mj-lt"/>
                <a:ea typeface="Intel Clear"/>
                <a:cs typeface="Intel Clear Pro" panose="020B0804020202060201" pitchFamily="34" charset="0"/>
              </a:rPr>
              <a:t>OpenVINO Workshop</a:t>
            </a:r>
          </a:p>
        </p:txBody>
      </p:sp>
    </p:spTree>
    <p:extLst>
      <p:ext uri="{BB962C8B-B14F-4D97-AF65-F5344CB8AC3E}">
        <p14:creationId xmlns:p14="http://schemas.microsoft.com/office/powerpoint/2010/main" val="32096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an Optimized Inference Implementation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423" y="4148922"/>
            <a:ext cx="8229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</a:t>
            </a:r>
            <a:r>
              <a:rPr lang="en-US" sz="1050" dirty="0">
                <a:hlinkClick r:id="rId3"/>
              </a:rPr>
              <a:t>ai.intel.com/wp-content/uploads/sites/53/2018/03/IntelSWDevTools_OptimizeDLforHealthcare.pdf</a:t>
            </a:r>
            <a:endParaRPr lang="en-US" sz="1100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5613" y="1177528"/>
            <a:ext cx="8229600" cy="2904668"/>
            <a:chOff x="239561" y="1188434"/>
            <a:chExt cx="8923129" cy="31494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001" y="1188434"/>
              <a:ext cx="2506295" cy="2727888"/>
            </a:xfrm>
            <a:prstGeom prst="rect">
              <a:avLst/>
            </a:prstGeom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6693894"/>
                </p:ext>
              </p:extLst>
            </p:nvPr>
          </p:nvGraphicFramePr>
          <p:xfrm>
            <a:off x="3015790" y="1188434"/>
            <a:ext cx="6146900" cy="3149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" name="Bitmap Image" r:id="rId5" imgW="8922960" imgH="4572000" progId="Paint.Picture">
                    <p:embed/>
                  </p:oleObj>
                </mc:Choice>
                <mc:Fallback>
                  <p:oleObj name="Bitmap Image" r:id="rId5" imgW="8922960" imgH="45720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15790" y="1188434"/>
                          <a:ext cx="6146900" cy="31494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239561" y="3734366"/>
              <a:ext cx="1176670" cy="3639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vs. </a:t>
              </a:r>
              <a:r>
                <a:rPr lang="en-US" sz="1200" dirty="0"/>
                <a:t>baseline</a:t>
              </a:r>
              <a:endParaRPr lang="en-US" sz="14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A67653F-4C69-474C-A467-7E39F53F0D0F}"/>
              </a:ext>
            </a:extLst>
          </p:cNvPr>
          <p:cNvSpPr/>
          <p:nvPr/>
        </p:nvSpPr>
        <p:spPr>
          <a:xfrm>
            <a:off x="335423" y="4422133"/>
            <a:ext cx="8229600" cy="26161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The performance difference between running inference engine vs. unoptimized can be bigger than the difference between accelerators.</a:t>
            </a:r>
          </a:p>
        </p:txBody>
      </p:sp>
    </p:spTree>
    <p:extLst>
      <p:ext uri="{BB962C8B-B14F-4D97-AF65-F5344CB8AC3E}">
        <p14:creationId xmlns:p14="http://schemas.microsoft.com/office/powerpoint/2010/main" val="109698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Lab4-2: Use </a:t>
            </a:r>
            <a:r>
              <a:rPr lang="en-US" altLang="zh-CN" dirty="0" smtClean="0"/>
              <a:t>Batch Size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5612" y="978515"/>
            <a:ext cx="8228012" cy="305104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Run below </a:t>
            </a:r>
            <a:r>
              <a:rPr lang="en-US" dirty="0" err="1" smtClean="0">
                <a:solidFill>
                  <a:schemeClr val="accent1"/>
                </a:solidFill>
              </a:rPr>
              <a:t>cmds</a:t>
            </a:r>
            <a:r>
              <a:rPr lang="en-US" dirty="0" smtClean="0">
                <a:solidFill>
                  <a:schemeClr val="accent1"/>
                </a:solidFill>
              </a:rPr>
              <a:t> and see how Batch Size affects performance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lab.py </a:t>
            </a:r>
            <a:r>
              <a:rPr lang="en-US" altLang="zh-CN" dirty="0">
                <a:solidFill>
                  <a:schemeClr val="tx1"/>
                </a:solidFill>
              </a:rPr>
              <a:t>tutorial1 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en-US" altLang="zh-CN" dirty="0" err="1" smtClean="0">
                <a:solidFill>
                  <a:schemeClr val="tx1"/>
                </a:solidFill>
              </a:rPr>
              <a:t>i</a:t>
            </a:r>
            <a:r>
              <a:rPr lang="en-US" altLang="zh-CN" dirty="0" smtClean="0">
                <a:solidFill>
                  <a:schemeClr val="tx1"/>
                </a:solidFill>
              </a:rPr>
              <a:t> Cars1.mp4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en-US" altLang="zh-CN" dirty="0" smtClean="0">
                <a:solidFill>
                  <a:schemeClr val="tx1"/>
                </a:solidFill>
              </a:rPr>
              <a:t>m </a:t>
            </a:r>
            <a:r>
              <a:rPr lang="en-US" altLang="zh-CN" dirty="0" err="1" smtClean="0">
                <a:solidFill>
                  <a:schemeClr val="tx1"/>
                </a:solidFill>
              </a:rPr>
              <a:t>mobilenet-ssd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en-US" altLang="zh-CN" dirty="0" smtClean="0">
                <a:solidFill>
                  <a:schemeClr val="tx1"/>
                </a:solidFill>
              </a:rPr>
              <a:t>d CPU/GPU -b 1/2/4/8/16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0271DE5-E9CE-374B-B362-03BF8DA2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10554"/>
              </p:ext>
            </p:extLst>
          </p:nvPr>
        </p:nvGraphicFramePr>
        <p:xfrm>
          <a:off x="454023" y="2004416"/>
          <a:ext cx="6172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746">
                <a:tc>
                  <a:txBody>
                    <a:bodyPr/>
                    <a:lstStyle/>
                    <a:p>
                      <a:r>
                        <a:rPr lang="en-US" dirty="0" smtClean="0"/>
                        <a:t>Batch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ms/frame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ms/frame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27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8.48548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20.6328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27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8.16082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16.5248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27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7.85263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15.3669</a:t>
                      </a:r>
                      <a:endParaRPr lang="en-US" dirty="0"/>
                    </a:p>
                  </a:txBody>
                  <a:tcPr/>
                </a:tc>
              </a:tr>
              <a:tr h="330271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14.9096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271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7.96501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14.4007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4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3. Use the Correct Data Type</a:t>
            </a:r>
          </a:p>
        </p:txBody>
      </p:sp>
    </p:spTree>
    <p:extLst>
      <p:ext uri="{BB962C8B-B14F-4D97-AF65-F5344CB8AC3E}">
        <p14:creationId xmlns:p14="http://schemas.microsoft.com/office/powerpoint/2010/main" val="2063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Use the Correct Data Type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685084"/>
              </p:ext>
            </p:extLst>
          </p:nvPr>
        </p:nvGraphicFramePr>
        <p:xfrm>
          <a:off x="455613" y="1233795"/>
          <a:ext cx="8229601" cy="237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73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92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FP16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2014">
                <a:tc>
                  <a:txBody>
                    <a:bodyPr/>
                    <a:lstStyle/>
                    <a:p>
                      <a:r>
                        <a:rPr lang="en-US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2014">
                <a:tc>
                  <a:txBody>
                    <a:bodyPr/>
                    <a:lstStyle/>
                    <a:p>
                      <a:r>
                        <a:rPr lang="en-US" sz="2000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recommended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Intel® Movidius™ Myriad™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FPGA/DLA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6689" y="4075815"/>
            <a:ext cx="65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685800"/>
            <a:endParaRPr lang="en-US" sz="1100" dirty="0">
              <a:solidFill>
                <a:srgbClr val="003C71"/>
              </a:solidFill>
              <a:latin typeface="Intel Cle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4363421"/>
            <a:ext cx="2571217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685800"/>
            <a:r>
              <a:rPr lang="en-US" sz="1400" dirty="0" smtClean="0">
                <a:solidFill>
                  <a:srgbClr val="003C71"/>
                </a:solidFill>
                <a:latin typeface="Intel Clear"/>
              </a:rPr>
              <a:t>*FPGA/DLA </a:t>
            </a:r>
            <a:r>
              <a:rPr lang="en-US" sz="1400" dirty="0">
                <a:solidFill>
                  <a:srgbClr val="003C71"/>
                </a:solidFill>
                <a:latin typeface="Intel Clear"/>
              </a:rPr>
              <a:t>also supports </a:t>
            </a:r>
            <a:r>
              <a:rPr lang="en-US" sz="1400" dirty="0" smtClean="0">
                <a:solidFill>
                  <a:srgbClr val="003C71"/>
                </a:solidFill>
                <a:latin typeface="Intel Clear"/>
              </a:rPr>
              <a:t>FP11.</a:t>
            </a:r>
            <a:endParaRPr lang="en-US" sz="1400" dirty="0">
              <a:solidFill>
                <a:srgbClr val="003C71"/>
              </a:solid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70626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Lab4-3: Use the Correct Data Type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Try below </a:t>
            </a:r>
            <a:r>
              <a:rPr lang="en-US" dirty="0" err="1" smtClean="0">
                <a:solidFill>
                  <a:schemeClr val="accent1"/>
                </a:solidFill>
              </a:rPr>
              <a:t>cmd</a:t>
            </a:r>
            <a:r>
              <a:rPr lang="en-US" dirty="0" smtClean="0">
                <a:solidFill>
                  <a:schemeClr val="accent1"/>
                </a:solidFill>
              </a:rPr>
              <a:t> and see how data type affects performance: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0271DE5-E9CE-374B-B362-03BF8DA2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39104"/>
              </p:ext>
            </p:extLst>
          </p:nvPr>
        </p:nvGraphicFramePr>
        <p:xfrm>
          <a:off x="495873" y="2416763"/>
          <a:ext cx="5525801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4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6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22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GPU(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/frame)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MobileNet-SSD-FP32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20.6093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MobileNet-SSD-FP16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16.0019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1715607"/>
            <a:ext cx="7911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</a:t>
            </a:r>
            <a:r>
              <a:rPr lang="en-US" altLang="zh-CN" dirty="0" smtClean="0"/>
              <a:t>ab.py tutorial1 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en-US" altLang="zh-CN" dirty="0" smtClean="0"/>
              <a:t>Cars1.mp4 </a:t>
            </a:r>
            <a:r>
              <a:rPr lang="en-US" altLang="zh-CN" dirty="0" smtClean="0"/>
              <a:t>-m </a:t>
            </a:r>
            <a:r>
              <a:rPr lang="en-US" altLang="zh-CN" dirty="0" err="1" smtClean="0"/>
              <a:t>mobilenet-ssd</a:t>
            </a:r>
            <a:r>
              <a:rPr lang="en-US" altLang="zh-CN" dirty="0" smtClean="0"/>
              <a:t> </a:t>
            </a:r>
            <a:r>
              <a:rPr lang="en-US" altLang="zh-CN" dirty="0" smtClean="0"/>
              <a:t>-d </a:t>
            </a:r>
            <a:r>
              <a:rPr lang="en-US" altLang="zh-CN" dirty="0" smtClean="0"/>
              <a:t>GPU </a:t>
            </a:r>
            <a:r>
              <a:rPr lang="en-US" altLang="zh-CN" dirty="0" smtClean="0"/>
              <a:t>-p </a:t>
            </a:r>
            <a:r>
              <a:rPr lang="en-US" altLang="zh-CN" dirty="0" smtClean="0"/>
              <a:t>FP32/FP16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4. Use </a:t>
            </a:r>
            <a:r>
              <a:rPr lang="en-US" dirty="0"/>
              <a:t>Asynchronous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Asynchronous API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Inference run on the GPU (orange) and other stages on CPU (white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</a:t>
            </a:r>
            <a:r>
              <a:rPr lang="en-US" dirty="0"/>
              <a:t>Pipeline will not be able to utilize the GPU and get to high frame rate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next frame can start processing without waiting to previous inference to finish..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5" y="2214387"/>
            <a:ext cx="7748337" cy="938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3" y="3699477"/>
            <a:ext cx="8257101" cy="10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Lab4-4: Running Object Detection Sample SSD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5614" y="1203327"/>
            <a:ext cx="8228012" cy="112142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Try below </a:t>
            </a:r>
            <a:r>
              <a:rPr lang="en-US" dirty="0" err="1" smtClean="0">
                <a:solidFill>
                  <a:schemeClr val="accent1"/>
                </a:solidFill>
              </a:rPr>
              <a:t>cmd</a:t>
            </a:r>
            <a:r>
              <a:rPr lang="en-US" dirty="0" smtClean="0">
                <a:solidFill>
                  <a:schemeClr val="accent1"/>
                </a:solidFill>
              </a:rPr>
              <a:t> and see the performance difference with </a:t>
            </a:r>
            <a:r>
              <a:rPr lang="en-US" dirty="0" err="1" smtClean="0">
                <a:solidFill>
                  <a:schemeClr val="accent1"/>
                </a:solidFill>
              </a:rPr>
              <a:t>async</a:t>
            </a:r>
            <a:r>
              <a:rPr lang="en-US" dirty="0" smtClean="0">
                <a:solidFill>
                  <a:schemeClr val="accent1"/>
                </a:solidFill>
              </a:rPr>
              <a:t> on/off (press “Tab” key to switch on/off </a:t>
            </a:r>
            <a:r>
              <a:rPr lang="en-US" dirty="0" err="1" smtClean="0">
                <a:solidFill>
                  <a:schemeClr val="accent1"/>
                </a:solidFill>
              </a:rPr>
              <a:t>async</a:t>
            </a:r>
            <a:r>
              <a:rPr lang="en-US" dirty="0" smtClean="0">
                <a:solidFill>
                  <a:schemeClr val="accent1"/>
                </a:solidFill>
              </a:rPr>
              <a:t>, press “Esc” key to quit app)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5613" y="1842355"/>
            <a:ext cx="7911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./lab.py </a:t>
            </a:r>
            <a:r>
              <a:rPr lang="en-US" altLang="zh-CN" dirty="0" err="1"/>
              <a:t>object_detection_demo_ssd_async</a:t>
            </a:r>
            <a:r>
              <a:rPr lang="en-US" altLang="zh-CN" dirty="0"/>
              <a:t> -</a:t>
            </a:r>
            <a:r>
              <a:rPr lang="en-US" altLang="zh-CN" dirty="0" err="1"/>
              <a:t>i</a:t>
            </a:r>
            <a:r>
              <a:rPr lang="en-US" altLang="zh-CN" dirty="0"/>
              <a:t> lovely_girl.mp4 -m ssd300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4" y="2381504"/>
            <a:ext cx="3550902" cy="2015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43" y="2387013"/>
            <a:ext cx="3552205" cy="2009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404" y="4637869"/>
            <a:ext cx="2547386" cy="1162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700" dirty="0" smtClean="0">
                <a:solidFill>
                  <a:srgbClr val="003C71"/>
                </a:solidFill>
              </a:rPr>
              <a:t>* The video used in this lab comes from </a:t>
            </a:r>
            <a:r>
              <a:rPr lang="en-US" sz="700" dirty="0"/>
              <a:t>https://www.videvo.net</a:t>
            </a:r>
            <a:r>
              <a:rPr lang="en-US" sz="700" dirty="0" smtClean="0">
                <a:solidFill>
                  <a:srgbClr val="003C7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7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object_detection_demo_ssd_async summary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55614" y="1203326"/>
            <a:ext cx="3427783" cy="3425825"/>
          </a:xfrm>
        </p:spPr>
        <p:txBody>
          <a:bodyPr/>
          <a:lstStyle/>
          <a:p>
            <a:pPr lvl="0" defTabSz="457200">
              <a:defRPr/>
            </a:pPr>
            <a:r>
              <a:rPr lang="en-US" dirty="0">
                <a:solidFill>
                  <a:schemeClr val="accent1"/>
                </a:solidFill>
              </a:rPr>
              <a:t>Summary view </a:t>
            </a:r>
            <a:r>
              <a:rPr lang="en-US" dirty="0" smtClean="0">
                <a:solidFill>
                  <a:schemeClr val="accent1"/>
                </a:solidFill>
              </a:rPr>
              <a:t>shows: </a:t>
            </a:r>
            <a:endParaRPr lang="en-US" dirty="0">
              <a:solidFill>
                <a:schemeClr val="accent1"/>
              </a:solidFill>
            </a:endParaRPr>
          </a:p>
          <a:p>
            <a:pPr marL="285750" lvl="0" indent="-285750" defTabSz="4572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C71"/>
                </a:solidFill>
              </a:rPr>
              <a:t>Much better GPU utilization</a:t>
            </a:r>
          </a:p>
          <a:p>
            <a:pPr marL="285750" lvl="0" indent="-285750" defTabSz="457200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C71"/>
                </a:solidFill>
              </a:rPr>
              <a:t>More memory traffic due to more inferences per second</a:t>
            </a:r>
          </a:p>
          <a:p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111626" y="1177528"/>
            <a:ext cx="4572000" cy="3501104"/>
            <a:chOff x="3217333" y="599313"/>
            <a:chExt cx="5257801" cy="40262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7400" y="743188"/>
              <a:ext cx="2133602" cy="38269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19800" y="768590"/>
              <a:ext cx="2159000" cy="38015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66694" y="599313"/>
              <a:ext cx="1098058" cy="16927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+mn-ea"/>
                  <a:cs typeface="+mn-cs"/>
                </a:rPr>
                <a:t>Non-Async Mode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12780" y="599313"/>
              <a:ext cx="775853" cy="16927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+mn-ea"/>
                  <a:cs typeface="+mn-cs"/>
                </a:rPr>
                <a:t>Async Mode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7333" y="806527"/>
              <a:ext cx="1566334" cy="212388"/>
            </a:xfrm>
            <a:prstGeom prst="rect">
              <a:avLst/>
            </a:prstGeom>
            <a:noFill/>
            <a:ln w="317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79053" y="876520"/>
              <a:ext cx="1566334" cy="212388"/>
            </a:xfrm>
            <a:prstGeom prst="rect">
              <a:avLst/>
            </a:prstGeom>
            <a:noFill/>
            <a:ln w="317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49133" y="3318933"/>
              <a:ext cx="2074333" cy="1251189"/>
            </a:xfrm>
            <a:prstGeom prst="rect">
              <a:avLst/>
            </a:prstGeom>
            <a:noFill/>
            <a:ln w="317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00801" y="3374394"/>
              <a:ext cx="2074333" cy="1251189"/>
            </a:xfrm>
            <a:prstGeom prst="rect">
              <a:avLst/>
            </a:prstGeom>
            <a:noFill/>
            <a:ln w="317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19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Advanced Video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Optimizing Computer Vision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807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Barrier Demo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 Chaining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 smtClean="0">
                <a:solidFill>
                  <a:schemeClr val="tx2"/>
                </a:solidFill>
                <a:ea typeface="Intel Clear"/>
              </a:rPr>
              <a:t>vehicle-attributes-recognition-barrier-00</a:t>
            </a:r>
            <a:r>
              <a:rPr lang="en-US" altLang="zh-CN" dirty="0" smtClean="0">
                <a:solidFill>
                  <a:schemeClr val="tx2"/>
                </a:solidFill>
                <a:ea typeface="Intel Clear"/>
              </a:rPr>
              <a:t>39</a:t>
            </a:r>
            <a:r>
              <a:rPr lang="en-US" altLang="en-US" dirty="0">
                <a:solidFill>
                  <a:schemeClr val="tx2"/>
                </a:solidFill>
                <a:ea typeface="Intel Clear"/>
              </a:rPr>
              <a:t/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 smtClean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Vehicle </a:t>
            </a:r>
            <a:r>
              <a:rPr lang="en-US" altLang="zh-CN" dirty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attributes classification algorithm for a traffic analysis scenario.</a:t>
            </a:r>
            <a:endParaRPr lang="en-US" altLang="zh-CN" b="1" dirty="0">
              <a:solidFill>
                <a:schemeClr val="accent1"/>
              </a:solidFill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 dirty="0">
              <a:solidFill>
                <a:prstClr val="black"/>
              </a:solidFill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217" name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780" y="1567898"/>
            <a:ext cx="201168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5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2"/>
                </a:solidFill>
                <a:ea typeface="Intel Clear"/>
              </a:rPr>
              <a:t>vehicle-license-plate-detection-barrier-0007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 smtClean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RESNET</a:t>
            </a:r>
            <a:r>
              <a:rPr lang="en-US" altLang="zh-CN" dirty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* 10 </a:t>
            </a:r>
            <a:r>
              <a:rPr lang="en-US" altLang="zh-CN" dirty="0" smtClean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plus </a:t>
            </a:r>
            <a:r>
              <a:rPr lang="en-US" altLang="zh-CN" dirty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SSD-based vehicle and (Chinese) license plate detector for "Barrier" use case.</a:t>
            </a:r>
            <a:endParaRPr lang="en-US" altLang="zh-CN" b="1" dirty="0">
              <a:solidFill>
                <a:schemeClr val="accent1"/>
              </a:solidFill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265" name="Imag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8020" y="1796285"/>
            <a:ext cx="2743200" cy="26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/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2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2"/>
                </a:solidFill>
                <a:ea typeface="Intel Clear"/>
              </a:rPr>
              <a:t>license-plate-recognition-barrier-0001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 smtClean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Small-footprint </a:t>
            </a:r>
            <a:r>
              <a:rPr lang="en-US" altLang="zh-CN" dirty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network trained E2E to recognize Chinese </a:t>
            </a:r>
            <a:r>
              <a:rPr lang="en-US" altLang="zh-CN" dirty="0" smtClean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license plates </a:t>
            </a:r>
            <a:r>
              <a:rPr lang="en-US" altLang="zh-CN" dirty="0">
                <a:solidFill>
                  <a:schemeClr val="accent1"/>
                </a:solidFill>
                <a:ea typeface="Noto Sans CJK SC Regular" charset="0"/>
                <a:cs typeface="FreeSans" charset="0"/>
              </a:rPr>
              <a:t>in traffic scenarios.</a:t>
            </a:r>
            <a:endParaRPr lang="en-US" altLang="zh-CN" b="1" dirty="0">
              <a:solidFill>
                <a:schemeClr val="accent1"/>
              </a:solidFill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ts val="80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Note: The license plates </a:t>
            </a:r>
            <a:r>
              <a:rPr lang="en-US" altLang="zh-CN" sz="1600" dirty="0" smtClean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in </a:t>
            </a:r>
            <a:r>
              <a:rPr lang="en-US" altLang="zh-CN" sz="1600" dirty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the image </a:t>
            </a:r>
            <a:r>
              <a:rPr lang="en-US" altLang="zh-CN" sz="1600" dirty="0" smtClean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are modified </a:t>
            </a:r>
            <a:r>
              <a:rPr lang="en-US" altLang="zh-CN" sz="1600" dirty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from </a:t>
            </a:r>
            <a:r>
              <a:rPr lang="en-US" altLang="zh-CN" sz="1600" dirty="0" smtClean="0">
                <a:solidFill>
                  <a:schemeClr val="tx2"/>
                </a:solidFill>
                <a:ea typeface="Noto Sans CJK SC Regular" charset="0"/>
                <a:cs typeface="FreeSans" charset="0"/>
              </a:rPr>
              <a:t>the originals.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337" name="Imag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3700" y="2222001"/>
            <a:ext cx="3291840" cy="243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2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Lab5-1: </a:t>
            </a:r>
            <a:r>
              <a:rPr lang="en-US" dirty="0"/>
              <a:t>Security </a:t>
            </a:r>
            <a:r>
              <a:rPr lang="en-US" dirty="0" smtClean="0"/>
              <a:t>Barrier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53" y="743188"/>
            <a:ext cx="7132320" cy="3980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156" y="2774197"/>
            <a:ext cx="286720" cy="1472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0" tIns="0" rIns="0" bIns="0" rtlCol="0">
            <a:no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0039</a:t>
            </a:r>
          </a:p>
        </p:txBody>
      </p:sp>
    </p:spTree>
    <p:extLst>
      <p:ext uri="{BB962C8B-B14F-4D97-AF65-F5344CB8AC3E}">
        <p14:creationId xmlns:p14="http://schemas.microsoft.com/office/powerpoint/2010/main" val="11410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7176"/>
          </a:xfrm>
        </p:spPr>
        <p:txBody>
          <a:bodyPr/>
          <a:lstStyle/>
          <a:p>
            <a:r>
              <a:rPr lang="en-US" dirty="0"/>
              <a:t>Lab5-1: Security Barrier Demo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1" y="926024"/>
            <a:ext cx="8228012" cy="112142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Try below </a:t>
            </a:r>
            <a:r>
              <a:rPr lang="en-US" dirty="0" err="1" smtClean="0">
                <a:solidFill>
                  <a:schemeClr val="accent1"/>
                </a:solidFill>
              </a:rPr>
              <a:t>cmd</a:t>
            </a:r>
            <a:r>
              <a:rPr lang="en-US" dirty="0" smtClean="0">
                <a:solidFill>
                  <a:schemeClr val="accent1"/>
                </a:solidFill>
              </a:rPr>
              <a:t> and run the demo (press “Esc” key to quit app)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5613" y="1247238"/>
            <a:ext cx="79119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./lab.py </a:t>
            </a:r>
            <a:r>
              <a:rPr lang="en-US" dirty="0" err="1"/>
              <a:t>security_barrier_camera_sample</a:t>
            </a:r>
            <a:r>
              <a:rPr lang="en-US" dirty="0"/>
              <a:t> -d CPU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smtClean="0"/>
              <a:t>car_1.bmp </a:t>
            </a:r>
            <a:r>
              <a:rPr lang="en-US" dirty="0"/>
              <a:t>-m </a:t>
            </a:r>
            <a:r>
              <a:rPr lang="en-US" dirty="0" smtClean="0"/>
              <a:t>vehicle-license-plate-detection-barrier-0007 </a:t>
            </a:r>
            <a:r>
              <a:rPr lang="en-US" dirty="0"/>
              <a:t>-</a:t>
            </a:r>
            <a:r>
              <a:rPr lang="en-US" dirty="0" err="1"/>
              <a:t>m_va</a:t>
            </a:r>
            <a:r>
              <a:rPr lang="en-US" dirty="0"/>
              <a:t> </a:t>
            </a:r>
            <a:r>
              <a:rPr lang="en-US" dirty="0" smtClean="0"/>
              <a:t>vehicle-attributes-recognition-barrier-00</a:t>
            </a:r>
            <a:r>
              <a:rPr lang="en-US" altLang="zh-CN" dirty="0" smtClean="0"/>
              <a:t>39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m_lpr</a:t>
            </a:r>
            <a:r>
              <a:rPr lang="en-US" dirty="0"/>
              <a:t> </a:t>
            </a:r>
            <a:r>
              <a:rPr lang="en-US" dirty="0" smtClean="0"/>
              <a:t>license-plate-recognition-barrier-0001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194516"/>
            <a:ext cx="4969444" cy="2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Detection Demo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- Models </a:t>
            </a:r>
            <a:r>
              <a:rPr lang="en-US" dirty="0"/>
              <a:t>on different </a:t>
            </a:r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2"/>
                </a:solidFill>
                <a:ea typeface="Intel Clear"/>
              </a:rPr>
              <a:t>face-detection-retail-0004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5613" y="1398562"/>
            <a:ext cx="8228012" cy="3425825"/>
          </a:xfrm>
        </p:spPr>
        <p:txBody>
          <a:bodyPr/>
          <a:lstStyle/>
          <a:p>
            <a:r>
              <a:rPr lang="en-US" dirty="0"/>
              <a:t> The detector backbone is </a:t>
            </a:r>
            <a:r>
              <a:rPr lang="en-US" dirty="0" err="1"/>
              <a:t>SqueezeNet</a:t>
            </a:r>
            <a:r>
              <a:rPr lang="en-US" dirty="0"/>
              <a:t> light (half-channels) with a single-shot detector (SSD) for shooting indoor and outdoor scenes with a front-facing camera.</a:t>
            </a:r>
          </a:p>
          <a:p>
            <a:r>
              <a:rPr lang="en-US" dirty="0"/>
              <a:t>Find the model in this toolkit folder: \</a:t>
            </a:r>
            <a:r>
              <a:rPr lang="en-US" dirty="0" err="1"/>
              <a:t>deployment_tools</a:t>
            </a:r>
            <a:r>
              <a:rPr lang="en-US" dirty="0"/>
              <a:t>\</a:t>
            </a:r>
            <a:r>
              <a:rPr lang="en-US" dirty="0" err="1"/>
              <a:t>intel_models</a:t>
            </a:r>
            <a:r>
              <a:rPr lang="en-US" dirty="0"/>
              <a:t>\face-detection-retail-0004.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 dirty="0">
              <a:solidFill>
                <a:prstClr val="black"/>
              </a:solidFill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66" y="2858913"/>
            <a:ext cx="3183286" cy="17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2"/>
                </a:solidFill>
                <a:ea typeface="Intel Clear"/>
              </a:rPr>
              <a:t>age-gender-recognition-retail-0013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neural network-based model provides age and gender estimates with enough accuracy to help you focus your marketing efforts.</a:t>
            </a:r>
          </a:p>
          <a:p>
            <a:r>
              <a:rPr lang="en-US" dirty="0"/>
              <a:t>Find the model in this toolkit folder: \</a:t>
            </a:r>
            <a:r>
              <a:rPr lang="en-US" dirty="0" err="1"/>
              <a:t>deployment_tools</a:t>
            </a:r>
            <a:r>
              <a:rPr lang="en-US" dirty="0"/>
              <a:t>\</a:t>
            </a:r>
            <a:r>
              <a:rPr lang="en-US" dirty="0" err="1"/>
              <a:t>intel_models</a:t>
            </a:r>
            <a:r>
              <a:rPr lang="en-US" dirty="0"/>
              <a:t>\age-gender-recognition-retail-0013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/>
            </a:r>
            <a:b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</a:b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20" y="2346245"/>
            <a:ext cx="3206534" cy="23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2"/>
                </a:solidFill>
                <a:ea typeface="Intel Clear"/>
              </a:rPr>
              <a:t>head-pose-estimation-adas-0001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r>
              <a:rPr lang="en-US" altLang="en-US" dirty="0">
                <a:solidFill>
                  <a:schemeClr val="tx2"/>
                </a:solidFill>
                <a:ea typeface="Intel Clear"/>
              </a:rPr>
              <a:t>Use Case/High-Level Description</a:t>
            </a:r>
            <a:br>
              <a:rPr lang="en-US" altLang="en-US" dirty="0">
                <a:solidFill>
                  <a:schemeClr val="tx2"/>
                </a:solidFill>
                <a:ea typeface="Intel Clear"/>
              </a:rPr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model shows the position of the head, and provides guidance on what caught the subject's attention.</a:t>
            </a:r>
          </a:p>
          <a:p>
            <a:r>
              <a:rPr lang="en-US" dirty="0"/>
              <a:t>Find the model in this toolkit folder: \</a:t>
            </a:r>
            <a:r>
              <a:rPr lang="en-US" dirty="0" err="1"/>
              <a:t>deployment_tools</a:t>
            </a:r>
            <a:r>
              <a:rPr lang="en-US" dirty="0"/>
              <a:t>\</a:t>
            </a:r>
            <a:r>
              <a:rPr lang="en-US" dirty="0" err="1"/>
              <a:t>intel_models</a:t>
            </a:r>
            <a:r>
              <a:rPr lang="en-US" dirty="0"/>
              <a:t>\head-pose-estimation-adas-0001.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/>
                <a:ea typeface="Noto Sans CJK SC Regular" charset="0"/>
                <a:cs typeface="FreeSans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Inference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5614" y="942066"/>
            <a:ext cx="8228012" cy="342582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Model optimizer: tune parameters.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Use/train a model with the right performance/accuracy tradeoffs. Performance differences between models can be bigger than any optimization you can do at the inference app level.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 an optimized inference implementation. Performance difference between using </a:t>
            </a:r>
            <a:r>
              <a:rPr lang="en-US" sz="1600" dirty="0" smtClean="0">
                <a:solidFill>
                  <a:srgbClr val="003C71"/>
                </a:solidFill>
              </a:rPr>
              <a:t>the inference engine </a:t>
            </a:r>
            <a:r>
              <a:rPr lang="en-US" sz="1600" dirty="0">
                <a:solidFill>
                  <a:srgbClr val="003C71"/>
                </a:solidFill>
              </a:rPr>
              <a:t>(IE) and a non-optimized framework can be bigger than differences between accelerators.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 the right data type for your target hardware and accuracy </a:t>
            </a:r>
            <a:r>
              <a:rPr lang="en-US" sz="1600" dirty="0" smtClean="0">
                <a:solidFill>
                  <a:srgbClr val="003C71"/>
                </a:solidFill>
              </a:rPr>
              <a:t>needs.</a:t>
            </a:r>
            <a:endParaRPr lang="en-US" sz="1600" dirty="0">
              <a:solidFill>
                <a:srgbClr val="003C7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 </a:t>
            </a:r>
            <a:r>
              <a:rPr lang="en-US" sz="1600" dirty="0" smtClean="0">
                <a:solidFill>
                  <a:srgbClr val="003C71"/>
                </a:solidFill>
              </a:rPr>
              <a:t>async.</a:t>
            </a:r>
            <a:endParaRPr lang="en-US" sz="1600" dirty="0">
              <a:solidFill>
                <a:srgbClr val="003C7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Don’t infer every frame if not </a:t>
            </a:r>
            <a:r>
              <a:rPr lang="en-US" sz="1600" dirty="0" smtClean="0">
                <a:solidFill>
                  <a:srgbClr val="003C71"/>
                </a:solidFill>
              </a:rPr>
              <a:t>needed.</a:t>
            </a:r>
            <a:endParaRPr lang="en-US" sz="1600" dirty="0">
              <a:solidFill>
                <a:srgbClr val="003C7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 Intel® VTune™ </a:t>
            </a:r>
            <a:r>
              <a:rPr lang="en-US" sz="1600" dirty="0" smtClean="0">
                <a:solidFill>
                  <a:srgbClr val="003C71"/>
                </a:solidFill>
              </a:rPr>
              <a:t>Analyzer.</a:t>
            </a:r>
            <a:endParaRPr lang="en-US" sz="1600" dirty="0">
              <a:solidFill>
                <a:srgbClr val="003C7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Optimize the whole </a:t>
            </a:r>
            <a:r>
              <a:rPr lang="en-US" sz="1600" dirty="0" smtClean="0">
                <a:solidFill>
                  <a:srgbClr val="003C71"/>
                </a:solidFill>
              </a:rPr>
              <a:t>pipeline.</a:t>
            </a:r>
            <a:endParaRPr lang="en-US" sz="1600" dirty="0">
              <a:solidFill>
                <a:srgbClr val="003C71"/>
              </a:solidFill>
            </a:endParaRPr>
          </a:p>
          <a:p>
            <a:pPr marL="228600" indent="-228600">
              <a:buAutoNum type="arabicPeriod"/>
            </a:pPr>
            <a:endParaRPr lang="en-US" sz="1400" dirty="0">
              <a:solidFill>
                <a:srgbClr val="003C7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Lab5-2: Face Detection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1" y="743188"/>
            <a:ext cx="6029878" cy="4005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0800000" flipV="1">
            <a:off x="2328618" y="1662193"/>
            <a:ext cx="449451" cy="8911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0" tIns="0" rIns="0" bIns="0" rtlCol="0">
            <a:no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M</a:t>
            </a:r>
            <a:r>
              <a:rPr lang="en-US" sz="800" b="1" dirty="0" smtClean="0">
                <a:solidFill>
                  <a:schemeClr val="bg1"/>
                </a:solidFill>
              </a:rPr>
              <a:t>YRIAD):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98" y="838024"/>
            <a:ext cx="1731705" cy="1418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01" y="838024"/>
            <a:ext cx="1746058" cy="1419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98" y="2846947"/>
            <a:ext cx="1770451" cy="1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7176"/>
          </a:xfrm>
        </p:spPr>
        <p:txBody>
          <a:bodyPr/>
          <a:lstStyle/>
          <a:p>
            <a:r>
              <a:rPr lang="en-US" dirty="0"/>
              <a:t>Lab5-2: Face Detection Demo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1" y="926024"/>
            <a:ext cx="8228012" cy="112142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Try below </a:t>
            </a:r>
            <a:r>
              <a:rPr lang="en-US" dirty="0" err="1" smtClean="0">
                <a:solidFill>
                  <a:schemeClr val="accent1"/>
                </a:solidFill>
              </a:rPr>
              <a:t>cmd</a:t>
            </a:r>
            <a:r>
              <a:rPr lang="en-US" dirty="0" smtClean="0">
                <a:solidFill>
                  <a:schemeClr val="accent1"/>
                </a:solidFill>
              </a:rPr>
              <a:t> and run the demo (press any key to quit app)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5613" y="1249988"/>
            <a:ext cx="79119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./lab.py </a:t>
            </a:r>
            <a:r>
              <a:rPr lang="en-US" altLang="zh-CN" dirty="0" err="1" smtClean="0"/>
              <a:t>interactive_face_detection_sample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/dev/video0 -m FP16/face-detection-retail-0004 -d MYRIAD </a:t>
            </a:r>
            <a:r>
              <a:rPr lang="en-US" altLang="zh-CN" dirty="0" smtClean="0">
                <a:solidFill>
                  <a:srgbClr val="00B050"/>
                </a:solidFill>
              </a:rPr>
              <a:t>-</a:t>
            </a:r>
            <a:r>
              <a:rPr lang="en-US" altLang="zh-CN" dirty="0" err="1" smtClean="0">
                <a:solidFill>
                  <a:srgbClr val="00B050"/>
                </a:solidFill>
              </a:rPr>
              <a:t>m_ag</a:t>
            </a:r>
            <a:r>
              <a:rPr lang="en-US" altLang="zh-CN" dirty="0" smtClean="0">
                <a:solidFill>
                  <a:srgbClr val="00B050"/>
                </a:solidFill>
              </a:rPr>
              <a:t> age-gender-recognition-retail-0013 -</a:t>
            </a:r>
            <a:r>
              <a:rPr lang="en-US" altLang="zh-CN" dirty="0" err="1" smtClean="0">
                <a:solidFill>
                  <a:srgbClr val="00B050"/>
                </a:solidFill>
              </a:rPr>
              <a:t>d_ag</a:t>
            </a:r>
            <a:r>
              <a:rPr lang="en-US" altLang="zh-CN" dirty="0" smtClean="0">
                <a:solidFill>
                  <a:srgbClr val="00B050"/>
                </a:solidFill>
              </a:rPr>
              <a:t> CPU </a:t>
            </a:r>
            <a:r>
              <a:rPr lang="en-US" altLang="zh-CN" dirty="0" smtClean="0">
                <a:solidFill>
                  <a:srgbClr val="7030A0"/>
                </a:solidFill>
              </a:rPr>
              <a:t>-</a:t>
            </a:r>
            <a:r>
              <a:rPr lang="en-US" altLang="zh-CN" dirty="0" err="1">
                <a:solidFill>
                  <a:srgbClr val="7030A0"/>
                </a:solidFill>
              </a:rPr>
              <a:t>m_hp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head-pose-estimation-adas-0001 </a:t>
            </a:r>
            <a:r>
              <a:rPr lang="en-US" altLang="zh-CN" dirty="0">
                <a:solidFill>
                  <a:srgbClr val="7030A0"/>
                </a:solidFill>
              </a:rPr>
              <a:t>-</a:t>
            </a:r>
            <a:r>
              <a:rPr lang="en-US" altLang="zh-CN" dirty="0" err="1">
                <a:solidFill>
                  <a:srgbClr val="7030A0"/>
                </a:solidFill>
              </a:rPr>
              <a:t>d_hp</a:t>
            </a:r>
            <a:r>
              <a:rPr lang="en-US" altLang="zh-CN" dirty="0">
                <a:solidFill>
                  <a:srgbClr val="7030A0"/>
                </a:solidFill>
              </a:rPr>
              <a:t> GPU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246806"/>
            <a:ext cx="4510007" cy="22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Conversion with Model Optimizer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>
          <a:xfrm>
            <a:off x="455614" y="1203326"/>
            <a:ext cx="3787941" cy="34258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altLang="en-US" dirty="0" smtClean="0">
                <a:solidFill>
                  <a:schemeClr val="accent1"/>
                </a:solidFill>
              </a:rPr>
              <a:t>General topology-level opts are automatic. User knobs: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solidFill>
                  <a:schemeClr val="tx2"/>
                </a:solidFill>
              </a:rPr>
              <a:t>Precision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solidFill>
                  <a:schemeClr val="tx2"/>
                </a:solidFill>
              </a:rPr>
              <a:t>Batch (SSD!)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2"/>
                </a:solidFill>
              </a:rPr>
              <a:t>--scale and --mean_values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2"/>
                </a:solidFill>
              </a:rPr>
              <a:t>--reverse_input_channels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748"/>
          <a:stretch/>
        </p:blipFill>
        <p:spPr bwMode="auto">
          <a:xfrm>
            <a:off x="6779131" y="1396726"/>
            <a:ext cx="1906082" cy="27347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48"/>
          <a:stretch/>
        </p:blipFill>
        <p:spPr bwMode="auto">
          <a:xfrm>
            <a:off x="4306273" y="1177528"/>
            <a:ext cx="2072194" cy="3489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6378467" y="2505940"/>
            <a:ext cx="337946" cy="7508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6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1. Pick the Right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Use/Train </a:t>
            </a:r>
            <a:r>
              <a:rPr lang="en-US" dirty="0"/>
              <a:t>a </a:t>
            </a:r>
            <a:r>
              <a:rPr lang="en-US" dirty="0" smtClean="0"/>
              <a:t>Model </a:t>
            </a:r>
            <a:r>
              <a:rPr lang="en-US" dirty="0"/>
              <a:t>with the </a:t>
            </a:r>
            <a:r>
              <a:rPr lang="en-US" dirty="0" smtClean="0"/>
              <a:t>Right Performance plus Accuracy Tradeoffs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613" y="1816017"/>
            <a:ext cx="8229600" cy="15234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91440" tIns="91440" rIns="91440" bIns="9144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Performance is based on many factors: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Topography </a:t>
            </a:r>
            <a:r>
              <a:rPr lang="en-US" sz="1600" dirty="0" smtClean="0">
                <a:solidFill>
                  <a:srgbClr val="003C71"/>
                </a:solidFill>
              </a:rPr>
              <a:t>complexity/layer </a:t>
            </a:r>
            <a:r>
              <a:rPr lang="en-US" sz="1600" dirty="0">
                <a:solidFill>
                  <a:srgbClr val="003C71"/>
                </a:solidFill>
              </a:rPr>
              <a:t>implementation </a:t>
            </a:r>
            <a:r>
              <a:rPr lang="en-US" sz="1600" dirty="0" smtClean="0">
                <a:solidFill>
                  <a:srgbClr val="003C71"/>
                </a:solidFill>
              </a:rPr>
              <a:t>plus </a:t>
            </a:r>
            <a:r>
              <a:rPr lang="en-US" sz="1600" dirty="0">
                <a:solidFill>
                  <a:srgbClr val="003C71"/>
                </a:solidFill>
              </a:rPr>
              <a:t>scheduling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3C71"/>
                </a:solidFill>
              </a:rPr>
              <a:t>Number </a:t>
            </a:r>
            <a:r>
              <a:rPr lang="en-US" sz="1600" dirty="0">
                <a:solidFill>
                  <a:srgbClr val="003C71"/>
                </a:solidFill>
              </a:rPr>
              <a:t>of color channels </a:t>
            </a:r>
            <a:r>
              <a:rPr lang="en-US" sz="1600" dirty="0" smtClean="0">
                <a:solidFill>
                  <a:srgbClr val="003C71"/>
                </a:solidFill>
              </a:rPr>
              <a:t>(that is, RGB vs</a:t>
            </a:r>
            <a:r>
              <a:rPr lang="en-US" sz="1600" dirty="0">
                <a:solidFill>
                  <a:srgbClr val="003C71"/>
                </a:solidFill>
              </a:rPr>
              <a:t>. grayscale)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Model resolution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Lab4-1: </a:t>
            </a:r>
            <a:r>
              <a:rPr lang="en-US" dirty="0"/>
              <a:t>Range of 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16867" y="958707"/>
            <a:ext cx="8228012" cy="2323059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Performance range of different models and HW accelerators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0271DE5-E9CE-374B-B362-03BF8DA2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57558"/>
              </p:ext>
            </p:extLst>
          </p:nvPr>
        </p:nvGraphicFramePr>
        <p:xfrm>
          <a:off x="415279" y="1421422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66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94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1167">
                  <a:extLst>
                    <a:ext uri="{9D8B030D-6E8A-4147-A177-3AD203B41FA5}">
                      <a16:colId xmlns:a16="http://schemas.microsoft.com/office/drawing/2014/main" xmlns="" val="3793146563"/>
                    </a:ext>
                  </a:extLst>
                </a:gridCol>
              </a:tblGrid>
              <a:tr h="1222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ms/frame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ms/frame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Intel® Movidius™ </a:t>
                      </a:r>
                      <a:r>
                        <a:rPr lang="en-US" dirty="0" smtClean="0"/>
                        <a:t> NCS 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/frame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SSD512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454.09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506.164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4057.36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SSD300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190.616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1451.15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MobileNet</a:t>
                      </a:r>
                      <a:r>
                        <a:rPr lang="en-US" dirty="0" smtClean="0"/>
                        <a:t>-SSD*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9.14657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20.7472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82.7658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15279" y="346996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cs typeface="Intel Clear" panose="020B0604020203020204" pitchFamily="34" charset="0"/>
              </a:rPr>
              <a:t>*Try </a:t>
            </a:r>
            <a:r>
              <a:rPr lang="en-US" altLang="zh-CN" dirty="0">
                <a:solidFill>
                  <a:schemeClr val="accent1"/>
                </a:solidFill>
                <a:cs typeface="Intel Clear" panose="020B0604020203020204" pitchFamily="34" charset="0"/>
              </a:rPr>
              <a:t>below </a:t>
            </a:r>
            <a:r>
              <a:rPr lang="en-US" altLang="zh-CN" dirty="0" err="1">
                <a:solidFill>
                  <a:schemeClr val="accent1"/>
                </a:solidFill>
                <a:cs typeface="Intel Clear" panose="020B0604020203020204" pitchFamily="34" charset="0"/>
              </a:rPr>
              <a:t>cmds</a:t>
            </a:r>
            <a:r>
              <a:rPr lang="en-US" altLang="zh-CN" dirty="0">
                <a:solidFill>
                  <a:schemeClr val="accent1"/>
                </a:solidFill>
                <a:cs typeface="Intel Clear" panose="020B0604020203020204" pitchFamily="34" charset="0"/>
              </a:rPr>
              <a:t> to </a:t>
            </a:r>
            <a:r>
              <a:rPr lang="en-US" altLang="zh-CN" dirty="0" smtClean="0">
                <a:solidFill>
                  <a:schemeClr val="accent1"/>
                </a:solidFill>
                <a:cs typeface="Intel Clear" panose="020B0604020203020204" pitchFamily="34" charset="0"/>
              </a:rPr>
              <a:t>check performance on your laptop:</a:t>
            </a:r>
            <a:endParaRPr lang="en-US" altLang="zh-CN" dirty="0">
              <a:solidFill>
                <a:schemeClr val="accent1"/>
              </a:solidFill>
              <a:cs typeface="Intel Clear" panose="020B0604020203020204" pitchFamily="34" charset="0"/>
            </a:endParaRPr>
          </a:p>
          <a:p>
            <a:r>
              <a:rPr lang="en-US" altLang="zh-CN" dirty="0" smtClean="0"/>
              <a:t>lab.py tutorial1 </a:t>
            </a:r>
            <a:r>
              <a:rPr lang="en-US" altLang="zh-CN" dirty="0"/>
              <a:t>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en-US" altLang="zh-CN" dirty="0"/>
              <a:t>Cars1.mp4 </a:t>
            </a:r>
            <a:r>
              <a:rPr lang="en-US" altLang="zh-CN" dirty="0" smtClean="0"/>
              <a:t>-m </a:t>
            </a:r>
            <a:r>
              <a:rPr lang="en-US" altLang="zh-CN" dirty="0" err="1"/>
              <a:t>mobilenet-ssd</a:t>
            </a:r>
            <a:r>
              <a:rPr lang="en-US" altLang="zh-CN" dirty="0"/>
              <a:t>/ssd300/ssd512 </a:t>
            </a:r>
            <a:r>
              <a:rPr lang="en-US" altLang="zh-CN" dirty="0" smtClean="0"/>
              <a:t>-d CPU/GPU/MYRIAD # remember to add ‘-p FP16’ for MYRIAD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Lab4-1: </a:t>
            </a:r>
            <a:r>
              <a:rPr lang="en-US" dirty="0"/>
              <a:t>Range of 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16867" y="958707"/>
            <a:ext cx="8228012" cy="885591"/>
          </a:xfrm>
        </p:spPr>
        <p:txBody>
          <a:bodyPr/>
          <a:lstStyle/>
          <a:p>
            <a:pPr lvl="0" defTabSz="457200">
              <a:spcBef>
                <a:spcPts val="0"/>
              </a:spcBef>
            </a:pPr>
            <a:r>
              <a:rPr lang="en-US" altLang="zh-CN" dirty="0" smtClean="0"/>
              <a:t>*Run below </a:t>
            </a:r>
            <a:r>
              <a:rPr lang="en-US" altLang="zh-CN" dirty="0" err="1" smtClean="0"/>
              <a:t>cmds</a:t>
            </a:r>
            <a:r>
              <a:rPr lang="en-US" altLang="zh-CN" dirty="0" smtClean="0"/>
              <a:t> and see the FPS(press “Esc” key to quit app):</a:t>
            </a:r>
            <a:endParaRPr lang="en-US" altLang="zh-CN" dirty="0"/>
          </a:p>
          <a:p>
            <a:pPr lvl="0" defTabSz="457200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  <a:cs typeface="+mn-cs"/>
              </a:rPr>
              <a:t>lab.py </a:t>
            </a:r>
            <a:r>
              <a:rPr lang="en-US" altLang="zh-CN" dirty="0" err="1" smtClean="0">
                <a:solidFill>
                  <a:prstClr val="black"/>
                </a:solidFill>
                <a:cs typeface="+mn-cs"/>
              </a:rPr>
              <a:t>object_detection_demo_ssd_async</a:t>
            </a:r>
            <a:r>
              <a:rPr lang="en-US" altLang="zh-CN" dirty="0" smtClean="0">
                <a:solidFill>
                  <a:prstClr val="black"/>
                </a:solidFill>
                <a:cs typeface="+mn-cs"/>
              </a:rPr>
              <a:t> -</a:t>
            </a:r>
            <a:r>
              <a:rPr lang="en-US" altLang="zh-CN" dirty="0" err="1" smtClean="0">
                <a:solidFill>
                  <a:prstClr val="black"/>
                </a:solidFill>
                <a:cs typeface="+mn-cs"/>
              </a:rPr>
              <a:t>i</a:t>
            </a:r>
            <a:r>
              <a:rPr lang="en-US" altLang="zh-CN" dirty="0" smtClean="0">
                <a:solidFill>
                  <a:prstClr val="black"/>
                </a:solidFill>
                <a:cs typeface="+mn-cs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+mn-cs"/>
              </a:rPr>
              <a:t>Cars1.mp4 </a:t>
            </a:r>
            <a:r>
              <a:rPr lang="en-US" altLang="zh-CN" dirty="0" smtClean="0">
                <a:solidFill>
                  <a:prstClr val="black"/>
                </a:solidFill>
                <a:cs typeface="+mn-cs"/>
              </a:rPr>
              <a:t>-m </a:t>
            </a:r>
            <a:r>
              <a:rPr lang="en-US" altLang="zh-CN" dirty="0" err="1">
                <a:solidFill>
                  <a:prstClr val="black"/>
                </a:solidFill>
                <a:cs typeface="+mn-cs"/>
              </a:rPr>
              <a:t>mobilenet-ssd</a:t>
            </a:r>
            <a:r>
              <a:rPr lang="en-US" altLang="zh-CN" dirty="0">
                <a:solidFill>
                  <a:prstClr val="black"/>
                </a:solidFill>
                <a:cs typeface="+mn-cs"/>
              </a:rPr>
              <a:t>/ssd300/ssd512 </a:t>
            </a:r>
            <a:r>
              <a:rPr lang="en-US" altLang="zh-CN" dirty="0" smtClean="0">
                <a:solidFill>
                  <a:prstClr val="black"/>
                </a:solidFill>
                <a:cs typeface="+mn-cs"/>
              </a:rPr>
              <a:t>-d CPU/GPU/MYRIAD -p FP32/FP16</a:t>
            </a:r>
            <a:endParaRPr lang="en-US" dirty="0">
              <a:solidFill>
                <a:prstClr val="black"/>
              </a:solidFill>
              <a:cs typeface="+mn-cs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7" y="1934036"/>
            <a:ext cx="4389896" cy="2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2. Use Inference Engine</a:t>
            </a:r>
          </a:p>
        </p:txBody>
      </p:sp>
    </p:spTree>
    <p:extLst>
      <p:ext uri="{BB962C8B-B14F-4D97-AF65-F5344CB8AC3E}">
        <p14:creationId xmlns:p14="http://schemas.microsoft.com/office/powerpoint/2010/main" val="2530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_16x9">
  <a:themeElements>
    <a:clrScheme name="IOTG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71C5"/>
      </a:accent2>
      <a:accent3>
        <a:srgbClr val="003C71"/>
      </a:accent3>
      <a:accent4>
        <a:srgbClr val="C4EEFF"/>
      </a:accent4>
      <a:accent5>
        <a:srgbClr val="FFA400"/>
      </a:accent5>
      <a:accent6>
        <a:srgbClr val="FF4E00"/>
      </a:accent6>
      <a:hlink>
        <a:srgbClr val="0071C5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20000"/>
            <a:lumOff val="80000"/>
          </a:schemeClr>
        </a:solidFill>
      </a:spPr>
      <a:bodyPr vert="horz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1A2B88F0DDE7489B6B6F619F3D52C3" ma:contentTypeVersion="6" ma:contentTypeDescription="Create a new document." ma:contentTypeScope="" ma:versionID="df85cc2b3494327a4f138ca03d56acff">
  <xsd:schema xmlns:xsd="http://www.w3.org/2001/XMLSchema" xmlns:xs="http://www.w3.org/2001/XMLSchema" xmlns:p="http://schemas.microsoft.com/office/2006/metadata/properties" xmlns:ns2="4AEFBF36-FFE5-46EA-83A0-D837B081F387" targetNamespace="http://schemas.microsoft.com/office/2006/metadata/properties" ma:root="true" ma:fieldsID="5e89a1b358aaa2cfdbea5d0fa8ffb74e" ns2:_="">
    <xsd:import namespace="4AEFBF36-FFE5-46EA-83A0-D837B081F387"/>
    <xsd:element name="properties">
      <xsd:complexType>
        <xsd:sequence>
          <xsd:element name="documentManagement">
            <xsd:complexType>
              <xsd:all>
                <xsd:element ref="ns2:OrderID" minOccurs="0"/>
                <xsd:element ref="ns2:DocumentCategory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EFBF36-FFE5-46EA-83A0-D837B081F387" elementFormDefault="qualified">
    <xsd:import namespace="http://schemas.microsoft.com/office/2006/documentManagement/types"/>
    <xsd:import namespace="http://schemas.microsoft.com/office/infopath/2007/PartnerControls"/>
    <xsd:element name="OrderID" ma:index="8" nillable="true" ma:displayName="Order ID" ma:decimals="0" ma:default="0" ma:hidden="true" ma:internalName="OrderID">
      <xsd:simpleType>
        <xsd:restriction base="dms:Number"/>
      </xsd:simpleType>
    </xsd:element>
    <xsd:element name="DocumentCategory" ma:index="9" ma:displayName="Category" ma:default="Unspecified" ma:description="Add a Category to group similar content and enable additional sorting granularity." ma:format="Dropdown" ma:internalName="DocumentCategory">
      <xsd:simpleType>
        <xsd:union memberTypes="dms:Text">
          <xsd:simpleType>
            <xsd:restriction base="dms:Choice">
              <xsd:enumeration value="MBP/iMBO"/>
              <xsd:enumeration value="Miscellaneous Documents"/>
              <xsd:enumeration value="Presentations"/>
              <xsd:enumeration value="Status Reports"/>
              <xsd:enumeration value="Unspecifi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ID xmlns="4AEFBF36-FFE5-46EA-83A0-D837B081F387">0</OrderID>
    <DocumentCategory xmlns="4AEFBF36-FFE5-46EA-83A0-D837B081F387">Unspecified</Document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172107-F477-4887-9551-4B3BFD8BE8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EFBF36-FFE5-46EA-83A0-D837B081F3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C76127-8228-4275-B1B7-187889E3060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4AEFBF36-FFE5-46EA-83A0-D837B081F38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1E0837-660D-4F75-8E24-1764D4A95D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</Words>
  <Application>Microsoft Office PowerPoint</Application>
  <PresentationFormat>On-screen Show (16:9)</PresentationFormat>
  <Paragraphs>192</Paragraphs>
  <Slides>32</Slides>
  <Notes>16</Notes>
  <HiddenSlides>0</HiddenSlides>
  <MMClips>0</MMClips>
  <ScaleCrop>false</ScaleCrop>
  <HeadingPairs>
    <vt:vector size="10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6" baseType="lpstr">
      <vt:lpstr>FreeSans</vt:lpstr>
      <vt:lpstr>Liberation Serif</vt:lpstr>
      <vt:lpstr>Lucida Grande</vt:lpstr>
      <vt:lpstr>Noto Sans CJK SC Regular</vt:lpstr>
      <vt:lpstr>Arial</vt:lpstr>
      <vt:lpstr>Calibri</vt:lpstr>
      <vt:lpstr>Intel Clear</vt:lpstr>
      <vt:lpstr>Intel Clear Light</vt:lpstr>
      <vt:lpstr>Intel Clear Pro</vt:lpstr>
      <vt:lpstr>Times New Roman</vt:lpstr>
      <vt:lpstr>Wingdings</vt:lpstr>
      <vt:lpstr>Int_PPT Template_Clear_16x9</vt:lpstr>
      <vt:lpstr>Bitmap Image</vt:lpstr>
      <vt:lpstr>OpenVINO Workshop</vt:lpstr>
      <vt:lpstr>Optimizing Computer Vision Applications</vt:lpstr>
      <vt:lpstr>Optimizing Inference Applications</vt:lpstr>
      <vt:lpstr>Model Conversion with Model Optimizer </vt:lpstr>
      <vt:lpstr>1. Pick the Right Model</vt:lpstr>
      <vt:lpstr>Use/Train a Model with the Right Performance plus Accuracy Tradeoffs.</vt:lpstr>
      <vt:lpstr>Lab4-1: Range of Model Performance</vt:lpstr>
      <vt:lpstr>Lab4-1: Range of Model Performance</vt:lpstr>
      <vt:lpstr>2. Use Inference Engine</vt:lpstr>
      <vt:lpstr>Use an Optimized Inference Implementation</vt:lpstr>
      <vt:lpstr>Lab4-2: Use Batch Size</vt:lpstr>
      <vt:lpstr>3. Use the Correct Data Type</vt:lpstr>
      <vt:lpstr>3. Use the Correct Data Type</vt:lpstr>
      <vt:lpstr>Lab4-3: Use the Correct Data Type</vt:lpstr>
      <vt:lpstr>4. Use Asynchronous API</vt:lpstr>
      <vt:lpstr>Use Asynchronous API </vt:lpstr>
      <vt:lpstr>Lab4-4: Running Object Detection Sample SSD async</vt:lpstr>
      <vt:lpstr>object_detection_demo_ssd_async summary</vt:lpstr>
      <vt:lpstr>Advanced Video Analytics</vt:lpstr>
      <vt:lpstr>Security Barrier Demo  - Chaining models</vt:lpstr>
      <vt:lpstr>vehicle-attributes-recognition-barrier-0039 Use Case/High-Level Description </vt:lpstr>
      <vt:lpstr>vehicle-license-plate-detection-barrier-0007 Use Case/High-Level Description </vt:lpstr>
      <vt:lpstr>license-plate-recognition-barrier-0001 Use Case/High-Level Description </vt:lpstr>
      <vt:lpstr>Lab5-1: Security Barrier Demo</vt:lpstr>
      <vt:lpstr>Lab5-1: Security Barrier Demo</vt:lpstr>
      <vt:lpstr>Face Detection Demo  - Models on different hardware</vt:lpstr>
      <vt:lpstr>face-detection-retail-0004 Use Case/High-Level Description </vt:lpstr>
      <vt:lpstr>age-gender-recognition-retail-0013 Use Case/High-Level Description </vt:lpstr>
      <vt:lpstr>head-pose-estimation-adas-0001 Use Case/High-Level Description </vt:lpstr>
      <vt:lpstr>Lab5-2: Face Detection Demo</vt:lpstr>
      <vt:lpstr>Lab5-2: Face Detection Demo</vt:lpstr>
      <vt:lpstr>PowerPoint Presentation</vt:lpstr>
      <vt:lpstr>Opt Notice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CTPClassification=CTP_PUBLIC:VisualMarkings=, CTPClassification=CTP_NT</cp:keywords>
  <cp:lastModifiedBy/>
  <cp:revision>1</cp:revision>
  <dcterms:created xsi:type="dcterms:W3CDTF">2018-04-20T17:23:29Z</dcterms:created>
  <dcterms:modified xsi:type="dcterms:W3CDTF">2018-09-10T01:53:49Z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948a1631-8cb1-4451-b56e-f3d148fa6a3e</vt:lpwstr>
  </property>
  <property fmtid="{D5CDD505-2E9C-101B-9397-08002B2CF9AE}" pid="3" name="CTP_TimeStamp">
    <vt:lpwstr>2018-09-10 01:53:48Z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ontentTypeId">
    <vt:lpwstr>0x010100C01A2B88F0DDE7489B6B6F619F3D52C3</vt:lpwstr>
  </property>
  <property fmtid="{D5CDD505-2E9C-101B-9397-08002B2CF9AE}" pid="8" name="CTPClassification">
    <vt:lpwstr>CTP_NT</vt:lpwstr>
  </property>
</Properties>
</file>